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28C7F-FA24-4080-8BFD-DD840F3E570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604A5-F557-4624-9C18-8735B6300DFE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28C7F-FA24-4080-8BFD-DD840F3E570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604A5-F557-4624-9C18-8735B6300DFE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28C7F-FA24-4080-8BFD-DD840F3E570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604A5-F557-4624-9C18-8735B6300DFE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28C7F-FA24-4080-8BFD-DD840F3E570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604A5-F557-4624-9C18-8735B6300DFE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28C7F-FA24-4080-8BFD-DD840F3E570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604A5-F557-4624-9C18-8735B6300DFE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28C7F-FA24-4080-8BFD-DD840F3E570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604A5-F557-4624-9C18-8735B6300DFE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28C7F-FA24-4080-8BFD-DD840F3E570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604A5-F557-4624-9C18-8735B6300DFE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28C7F-FA24-4080-8BFD-DD840F3E570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604A5-F557-4624-9C18-8735B6300DFE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28C7F-FA24-4080-8BFD-DD840F3E570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604A5-F557-4624-9C18-8735B6300DFE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28C7F-FA24-4080-8BFD-DD840F3E570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604A5-F557-4624-9C18-8735B6300DFE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28C7F-FA24-4080-8BFD-DD840F3E570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604A5-F557-4624-9C18-8735B6300DFE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4000">
              <a:srgbClr val="92D050"/>
            </a:gs>
            <a:gs pos="4800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28C7F-FA24-4080-8BFD-DD840F3E570A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604A5-F557-4624-9C18-8735B6300DFE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paczkow.pl/images/articles/original/570_1265182080.j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paczkow.pl/images/articles/original/570_1265182090.j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142844" y="1857364"/>
            <a:ext cx="8858312" cy="30718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pl-PL" sz="8000" b="1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Muzeum Gazownictwa</a:t>
            </a:r>
            <a:endParaRPr lang="pl-PL" sz="8000" b="1" cap="none" spc="0" dirty="0">
              <a:ln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advTm="14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moja okolica\gazownia\IMG_56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1928813"/>
            <a:ext cx="8229600" cy="4525962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pl-PL" sz="2400" dirty="0" smtClean="0"/>
              <a:t>	Wyposażenie kuchenne w czasach gdy gaz był popularny. Właśnie te kuchnie były najbardziej luksusowe. Posiadali je ludzie bogaci, którzy żyli w luksusach. Po kilku latach gdy zaczął wchodzić  prąd te kuchnie stały się mniej popularne wręcz było na odwrót ubogich ludzi nie było stać na wyposażenie kuchenne, na prąd. Kuchnie na gaz w wniosku    z wejściem kuchni na prąd znacznie staniały.</a:t>
            </a:r>
          </a:p>
        </p:txBody>
      </p:sp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908050"/>
            <a:ext cx="8229600" cy="4525963"/>
          </a:xfrm>
        </p:spPr>
        <p:txBody>
          <a:bodyPr/>
          <a:lstStyle/>
          <a:p>
            <a:pPr eaLnBrk="1" hangingPunct="1"/>
            <a:endParaRPr lang="pl-PL" b="1" i="1" u="sng" smtClean="0"/>
          </a:p>
        </p:txBody>
      </p:sp>
      <p:pic>
        <p:nvPicPr>
          <p:cNvPr id="9219" name="Picture 5" descr="570_126518208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2000240"/>
            <a:ext cx="8229600" cy="4525963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pl-PL" sz="2400" dirty="0" smtClean="0"/>
              <a:t>	W salach ekspozycyjnych znajdują się urządzenia domowe, które kiedyś zużywały gaz. Są wśród nich między innymi: lodówki gazowe, żelazka gazowe ze stopniami podgrzewającymi, lutownica gazowa, kuchenki gazowe od 1 do 5 palników, palniki laboratoryjne i lokówki, małe kaloryfery gazowe, kuchnie gazowo węglowe. Stare piekarniki na gaz oraz bojlery, które grzały ciepłą wodę na przykład do kąpania lub zmywania naczyń.</a:t>
            </a:r>
          </a:p>
        </p:txBody>
      </p:sp>
      <p:sp>
        <p:nvSpPr>
          <p:cNvPr id="10243" name="WordArt 4"/>
          <p:cNvSpPr>
            <a:spLocks noChangeArrowheads="1" noChangeShapeType="1" noTextEdit="1"/>
          </p:cNvSpPr>
          <p:nvPr/>
        </p:nvSpPr>
        <p:spPr bwMode="auto">
          <a:xfrm>
            <a:off x="642910" y="857232"/>
            <a:ext cx="79914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l-PL" sz="3600" i="1" kern="10" spc="72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 Black"/>
              </a:rPr>
              <a:t>SPRZĘT DOMOWY</a:t>
            </a:r>
          </a:p>
        </p:txBody>
      </p:sp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E:\moja okolica\gazownia M\DSC00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buFontTx/>
              <a:buNone/>
            </a:pPr>
            <a:r>
              <a:rPr lang="pl-PL" sz="2400" dirty="0" smtClean="0"/>
              <a:t>	W zbiorach muzeum nie brakuje techniki oświetleniowej dawnych lat, począwszy od ulicznych, żeliwnych lamp oświetleniowych, poprzez żyrandole wielopunktowe, aż po pojedyncze kinkiety gazowego oświetlenia. Wśród eksponatów znajdują się m.in.: lampy gazowe jednopunktowe z  teleskopem, żyrandol sufitowy z ozdobnymi kryształami        i lampy gazowe z łańcuszkami do otwierania i zamykania gazu, kinkiety gazowe z przepięknym kloszem ze szkła, kloszem kryształowym.</a:t>
            </a:r>
          </a:p>
        </p:txBody>
      </p:sp>
      <p:sp>
        <p:nvSpPr>
          <p:cNvPr id="6" name="Prostokąt 5"/>
          <p:cNvSpPr/>
          <p:nvPr/>
        </p:nvSpPr>
        <p:spPr>
          <a:xfrm>
            <a:off x="214282" y="214290"/>
            <a:ext cx="857256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Lampy i kinkiety</a:t>
            </a:r>
          </a:p>
        </p:txBody>
      </p:sp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E:\moja okolica\gazownia\IMG_56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14290"/>
            <a:ext cx="4500562" cy="337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E:\moja okolica\gazownia M\DSC000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357562"/>
            <a:ext cx="3905245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E:\moja okolica\gazownia\IMG_56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357562"/>
            <a:ext cx="3086116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rostokąt 4"/>
          <p:cNvSpPr/>
          <p:nvPr/>
        </p:nvSpPr>
        <p:spPr>
          <a:xfrm>
            <a:off x="928662" y="5103674"/>
            <a:ext cx="724871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Lampy gazowe,</a:t>
            </a:r>
          </a:p>
          <a:p>
            <a:pPr algn="ctr"/>
            <a:r>
              <a:rPr lang="pl-PL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które przetrwały do dziś</a:t>
            </a:r>
            <a:endParaRPr lang="pl-PL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4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ymbol zastępczy zawartości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4525963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pl-PL" sz="2400" dirty="0" smtClean="0"/>
              <a:t>	</a:t>
            </a:r>
            <a:r>
              <a:rPr lang="pl-PL" sz="2400" b="1" dirty="0" smtClean="0"/>
              <a:t>Kuchenki gazowe</a:t>
            </a:r>
            <a:r>
              <a:rPr lang="pl-PL" sz="2400" dirty="0" smtClean="0"/>
              <a:t> są to rodzaje kuchenek wykorzystujących gaz ziemny lub mieszaninę propan-butan. Najczęstsza konfiguracja tego typu kuchenki wyposażona w 4 palniki do gotowania i piekarnik. Obecnie coraz częściej w kuchenkach gazowych stosuje się piekarniki elektryczne oraz elektryczne zapalniki.   W miejscach gdzie nie ma dostępu do sieci gazowej używa się kuchenki gazowe zasilane gazem z butli.</a:t>
            </a:r>
          </a:p>
        </p:txBody>
      </p:sp>
      <p:sp>
        <p:nvSpPr>
          <p:cNvPr id="4" name="Prostokąt 3"/>
          <p:cNvSpPr/>
          <p:nvPr/>
        </p:nvSpPr>
        <p:spPr>
          <a:xfrm>
            <a:off x="0" y="214290"/>
            <a:ext cx="91440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Kuchenki Gazowe</a:t>
            </a:r>
          </a:p>
        </p:txBody>
      </p:sp>
      <p:pic>
        <p:nvPicPr>
          <p:cNvPr id="5" name="Picture 5" descr="570_126518209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3929066"/>
            <a:ext cx="3619493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1571625"/>
            <a:ext cx="8229600" cy="4525963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pl-PL" sz="2400" b="1" i="1" dirty="0" smtClean="0"/>
              <a:t>	</a:t>
            </a:r>
            <a:r>
              <a:rPr lang="pl-PL" sz="2400" dirty="0" smtClean="0"/>
              <a:t>Lokomotywa napędzana maszyną parową lub turbiną parową. Para pochodzi z kotła opalanego węglem i drewnem, rzadziej ropą czy mazutem, a w parowozach bez ogniowych                    z zasobnika pary. Pierwszy parowóz zbudował Richard </a:t>
            </a:r>
            <a:r>
              <a:rPr lang="pl-PL" sz="2400" dirty="0" err="1" smtClean="0"/>
              <a:t>Trevchick</a:t>
            </a:r>
            <a:r>
              <a:rPr lang="pl-PL" sz="2400" dirty="0" smtClean="0"/>
              <a:t> w 1804 roku. Za wynalazcę współczesnego parowozu uważa się </a:t>
            </a:r>
            <a:r>
              <a:rPr lang="pl-PL" sz="2400" dirty="0" err="1" smtClean="0"/>
              <a:t>Gegorge</a:t>
            </a:r>
            <a:r>
              <a:rPr lang="pl-PL" sz="2400" dirty="0" smtClean="0"/>
              <a:t>’ a Stephensona. Jego parowóz rakieta z 1829 stał się pierwowzorem wszystkich dalszych konstrukcji.</a:t>
            </a:r>
            <a:endParaRPr lang="pl-PL" sz="2400" b="1" i="1" u="sng" dirty="0" smtClean="0"/>
          </a:p>
        </p:txBody>
      </p:sp>
      <p:sp>
        <p:nvSpPr>
          <p:cNvPr id="3" name="Prostokąt 2"/>
          <p:cNvSpPr/>
          <p:nvPr/>
        </p:nvSpPr>
        <p:spPr>
          <a:xfrm>
            <a:off x="2857488" y="500042"/>
            <a:ext cx="303159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l-PL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Parowóz</a:t>
            </a:r>
          </a:p>
        </p:txBody>
      </p:sp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E:\moja okolica\gazownia M\DSC000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43504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E:\moja okolica\gazownia\IMG_56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946792"/>
            <a:ext cx="5214942" cy="3911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E:\gazownia\IMG_56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500042"/>
            <a:ext cx="5715040" cy="6090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ymbol zastępczy zawartości 2"/>
          <p:cNvSpPr>
            <a:spLocks noGrp="1"/>
          </p:cNvSpPr>
          <p:nvPr>
            <p:ph idx="1"/>
          </p:nvPr>
        </p:nvSpPr>
        <p:spPr>
          <a:xfrm>
            <a:off x="428625" y="2928938"/>
            <a:ext cx="8229600" cy="4525962"/>
          </a:xfrm>
        </p:spPr>
        <p:txBody>
          <a:bodyPr/>
          <a:lstStyle/>
          <a:p>
            <a:pPr algn="just">
              <a:buFontTx/>
              <a:buNone/>
            </a:pPr>
            <a:r>
              <a:rPr lang="pl-PL" sz="2400" smtClean="0"/>
              <a:t>	Prasownie maglowe służyły do prasowania dużych materiałów, były otwierane specjalne zakłady, do których ludzie przynosili właśnie te materiały i płacono odpowiednią cenę za wielkość materiału i za wyprasowanie jego.</a:t>
            </a:r>
          </a:p>
        </p:txBody>
      </p:sp>
      <p:sp>
        <p:nvSpPr>
          <p:cNvPr id="4" name="Prostokąt 3"/>
          <p:cNvSpPr/>
          <p:nvPr/>
        </p:nvSpPr>
        <p:spPr>
          <a:xfrm>
            <a:off x="0" y="1142984"/>
            <a:ext cx="91440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PRASOWNIE MAGLOWE</a:t>
            </a:r>
          </a:p>
        </p:txBody>
      </p:sp>
    </p:spTree>
  </p:cSld>
  <p:clrMapOvr>
    <a:masterClrMapping/>
  </p:clrMapOvr>
  <p:transition advTm="14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E:\moja okolica\gazownia M\DSC000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62501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E:\moja okolica\gazownia M\DSC000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5747" y="3071810"/>
            <a:ext cx="5048253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4500562" y="5072074"/>
            <a:ext cx="428624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l-PL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PRZYPIECOWNIA</a:t>
            </a:r>
          </a:p>
        </p:txBody>
      </p:sp>
      <p:pic>
        <p:nvPicPr>
          <p:cNvPr id="5" name="Picture 2" descr="E:\moja okolica\gazownia\IMG_56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876"/>
            <a:ext cx="4071934" cy="3053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E:\moja okolica\gazownia\IMG_56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357166"/>
            <a:ext cx="5241109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Prostokąt 6"/>
          <p:cNvSpPr/>
          <p:nvPr/>
        </p:nvSpPr>
        <p:spPr>
          <a:xfrm>
            <a:off x="0" y="857232"/>
            <a:ext cx="36433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l-PL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NOWOCZESNY ZBIORNIK GAZU</a:t>
            </a:r>
            <a:endParaRPr lang="pl-PL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 advTm="14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ymbol zastępczy zawartości 2"/>
          <p:cNvSpPr>
            <a:spLocks noGrp="1"/>
          </p:cNvSpPr>
          <p:nvPr>
            <p:ph idx="1"/>
          </p:nvPr>
        </p:nvSpPr>
        <p:spPr>
          <a:xfrm>
            <a:off x="428625" y="2928938"/>
            <a:ext cx="8229600" cy="4525962"/>
          </a:xfrm>
        </p:spPr>
        <p:txBody>
          <a:bodyPr/>
          <a:lstStyle/>
          <a:p>
            <a:pPr algn="just">
              <a:buFontTx/>
              <a:buNone/>
            </a:pPr>
            <a:r>
              <a:rPr lang="pl-PL" sz="2400" dirty="0" smtClean="0"/>
              <a:t>	W tych pracowniach można zbierać informacje na temat muzeum. Pracownia zaopatrzona jest w nowoczesną bibliotekę. </a:t>
            </a:r>
          </a:p>
        </p:txBody>
      </p:sp>
      <p:sp>
        <p:nvSpPr>
          <p:cNvPr id="4" name="Prostokąt 3"/>
          <p:cNvSpPr/>
          <p:nvPr/>
        </p:nvSpPr>
        <p:spPr>
          <a:xfrm>
            <a:off x="0" y="1500174"/>
            <a:ext cx="91440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54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8EF442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Pracownia</a:t>
            </a:r>
          </a:p>
        </p:txBody>
      </p:sp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00042"/>
            <a:ext cx="342902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786058"/>
            <a:ext cx="2821801" cy="3762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 descr="E:\gazownia\IMG_56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214290"/>
            <a:ext cx="3682997" cy="2762248"/>
          </a:xfrm>
          <a:prstGeom prst="rect">
            <a:avLst/>
          </a:prstGeom>
          <a:noFill/>
        </p:spPr>
      </p:pic>
      <p:pic>
        <p:nvPicPr>
          <p:cNvPr id="9" name="Picture 2" descr="E:\gazownia\IMG_56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2500306"/>
            <a:ext cx="5000628" cy="3750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2"/>
          <p:cNvSpPr txBox="1">
            <a:spLocks/>
          </p:cNvSpPr>
          <p:nvPr/>
        </p:nvSpPr>
        <p:spPr>
          <a:xfrm>
            <a:off x="285750" y="1785926"/>
            <a:ext cx="8229600" cy="4929199"/>
          </a:xfrm>
          <a:prstGeom prst="rect">
            <a:avLst/>
          </a:prstGeom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pl-PL" dirty="0">
              <a:latin typeface="+mn-lt"/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0" y="0"/>
            <a:ext cx="9286908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Sale konferencyjne</a:t>
            </a:r>
          </a:p>
          <a:p>
            <a:pPr algn="ctr">
              <a:defRPr/>
            </a:pPr>
            <a:r>
              <a:rPr lang="pl-PL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w muzeum gazownictwa</a:t>
            </a:r>
            <a:endParaRPr lang="pl-PL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0" name="Picture 2" descr="E:\gazownia\IMG_56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714488"/>
            <a:ext cx="6691327" cy="5018495"/>
          </a:xfrm>
          <a:prstGeom prst="rect">
            <a:avLst/>
          </a:prstGeom>
          <a:noFill/>
        </p:spPr>
      </p:pic>
    </p:spTree>
  </p:cSld>
  <p:clrMapOvr>
    <a:masterClrMapping/>
  </p:clrMapOvr>
  <p:transition advTm="14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2"/>
          <p:cNvSpPr txBox="1">
            <a:spLocks/>
          </p:cNvSpPr>
          <p:nvPr/>
        </p:nvSpPr>
        <p:spPr>
          <a:xfrm>
            <a:off x="457200" y="928688"/>
            <a:ext cx="8229600" cy="5197475"/>
          </a:xfrm>
          <a:prstGeom prst="rect">
            <a:avLst/>
          </a:prstGeom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pl-PL" sz="3200" dirty="0">
              <a:latin typeface="+mn-lt"/>
            </a:endParaRPr>
          </a:p>
        </p:txBody>
      </p:sp>
      <p:pic>
        <p:nvPicPr>
          <p:cNvPr id="3074" name="Picture 2" descr="E:\gazownia\IMG_56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143248"/>
            <a:ext cx="4445003" cy="3333752"/>
          </a:xfrm>
          <a:prstGeom prst="rect">
            <a:avLst/>
          </a:prstGeom>
          <a:noFill/>
        </p:spPr>
      </p:pic>
      <p:pic>
        <p:nvPicPr>
          <p:cNvPr id="3075" name="Picture 3" descr="E:\gazownia\IMG_56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81000"/>
            <a:ext cx="4421190" cy="3315893"/>
          </a:xfrm>
          <a:prstGeom prst="rect">
            <a:avLst/>
          </a:prstGeom>
          <a:noFill/>
        </p:spPr>
      </p:pic>
    </p:spTree>
  </p:cSld>
  <p:clrMapOvr>
    <a:masterClrMapping/>
  </p:clrMapOvr>
  <p:transition advTm="1400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gazownia\IMG_56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571744"/>
            <a:ext cx="5278446" cy="3958835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5000628" y="428604"/>
            <a:ext cx="337544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400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gazownia\IMG_56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2893216"/>
            <a:ext cx="4849818" cy="3637364"/>
          </a:xfrm>
          <a:prstGeom prst="rect">
            <a:avLst/>
          </a:prstGeom>
          <a:noFill/>
        </p:spPr>
      </p:pic>
      <p:pic>
        <p:nvPicPr>
          <p:cNvPr id="5123" name="Picture 3" descr="E:\gazownia\IMG_56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4572032" cy="3429024"/>
          </a:xfrm>
          <a:prstGeom prst="rect">
            <a:avLst/>
          </a:prstGeom>
          <a:noFill/>
        </p:spPr>
      </p:pic>
    </p:spTree>
  </p:cSld>
  <p:clrMapOvr>
    <a:masterClrMapping/>
  </p:clrMapOvr>
  <p:transition advTm="1400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1142976" y="357166"/>
            <a:ext cx="69698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Eksponaty muzealne</a:t>
            </a:r>
            <a:endParaRPr lang="pl-PL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2" descr="E:\gazownia\IMG_56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3429000"/>
            <a:ext cx="4349752" cy="3262314"/>
          </a:xfrm>
          <a:prstGeom prst="rect">
            <a:avLst/>
          </a:prstGeom>
          <a:noFill/>
        </p:spPr>
      </p:pic>
      <p:pic>
        <p:nvPicPr>
          <p:cNvPr id="6148" name="Picture 4" descr="E:\gazownia\IMG_56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708778"/>
            <a:ext cx="4000528" cy="3000396"/>
          </a:xfrm>
          <a:prstGeom prst="rect">
            <a:avLst/>
          </a:prstGeom>
          <a:noFill/>
        </p:spPr>
      </p:pic>
      <p:pic>
        <p:nvPicPr>
          <p:cNvPr id="8" name="Picture 3" descr="E:\gazownia\IMG_56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1714488"/>
            <a:ext cx="3857652" cy="2893239"/>
          </a:xfrm>
          <a:prstGeom prst="rect">
            <a:avLst/>
          </a:prstGeom>
          <a:noFill/>
        </p:spPr>
      </p:pic>
    </p:spTree>
  </p:cSld>
  <p:clrMapOvr>
    <a:masterClrMapping/>
  </p:clrMapOvr>
  <p:transition advTm="14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071546"/>
            <a:ext cx="8229600" cy="4972072"/>
          </a:xfrm>
        </p:spPr>
        <p:txBody>
          <a:bodyPr>
            <a:normAutofit lnSpcReduction="10000"/>
          </a:bodyPr>
          <a:lstStyle/>
          <a:p>
            <a:pPr algn="just" eaLnBrk="1" hangingPunct="1">
              <a:buFontTx/>
              <a:buNone/>
            </a:pPr>
            <a:r>
              <a:rPr lang="pl-PL" sz="2200" dirty="0" smtClean="0"/>
              <a:t>	Paczkowskie muzeum gazownictwa działa od 1991 roku. Pomysł utworzenia gazowniczego skansenu pojawił się jeszcze przed wyłączeniem eksploatacji dawnej miejskiej gazowni, którą zamknięto ostatecznie w 1977 roku. W starej gazowni, która przez 76 lat produkowała gaz dla Paczkowa, oczyszczono, zabezpieczono   i odremontowano obiekty gazownicze, odnowiono piece oraz zaaranżowano teren pod sale ekspozycyjne. Pod koniec lat 80-tych prace przy utworzeniu muzeum nabrały tempa, a oficjalne otwarcie obiektu nastąpiło 23 listopada 1991 roku. Od tamtej pory Muzeum jest jednym z głównych symboli turystycznych Paczkowa- co roku odwiedza je ponad 10 tysięcy osób. Ekspozycja Muzeum Gazownictwa jest jedną z największych tego typu w Europie- składa się na nią ponad 3000 eksponatów, które prezentowane są w salach wystawowych i ekspozycjach plenerowych o łącznej powierzchni 1000 metrów kwadratowych.</a:t>
            </a:r>
          </a:p>
        </p:txBody>
      </p:sp>
      <p:sp>
        <p:nvSpPr>
          <p:cNvPr id="3075" name="WordArt 4"/>
          <p:cNvSpPr>
            <a:spLocks noChangeArrowheads="1" noChangeShapeType="1" noTextEdit="1"/>
          </p:cNvSpPr>
          <p:nvPr/>
        </p:nvSpPr>
        <p:spPr bwMode="auto">
          <a:xfrm>
            <a:off x="0" y="285728"/>
            <a:ext cx="9144000" cy="6477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6514"/>
              </a:avLst>
            </a:prstTxWarp>
          </a:bodyPr>
          <a:lstStyle/>
          <a:p>
            <a:pPr algn="ctr"/>
            <a:r>
              <a:rPr lang="pl-PL" sz="3600" b="1" i="1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Historia muzeum</a:t>
            </a:r>
          </a:p>
        </p:txBody>
      </p:sp>
    </p:spTree>
  </p:cSld>
  <p:clrMapOvr>
    <a:masterClrMapping/>
  </p:clrMapOvr>
  <p:transition advTm="1400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gazownia\IMG_56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381000"/>
            <a:ext cx="3992562" cy="2994422"/>
          </a:xfrm>
          <a:prstGeom prst="rect">
            <a:avLst/>
          </a:prstGeom>
          <a:noFill/>
        </p:spPr>
      </p:pic>
      <p:pic>
        <p:nvPicPr>
          <p:cNvPr id="7172" name="Picture 4" descr="E:\gazownia\IMG_56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3000372"/>
            <a:ext cx="4635504" cy="3476628"/>
          </a:xfrm>
          <a:prstGeom prst="rect">
            <a:avLst/>
          </a:prstGeom>
          <a:noFill/>
        </p:spPr>
      </p:pic>
    </p:spTree>
  </p:cSld>
  <p:clrMapOvr>
    <a:masterClrMapping/>
  </p:clrMapOvr>
  <p:transition advTm="14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E:\moja okolica\gazownia\IMG_56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643050"/>
            <a:ext cx="4500594" cy="5087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rostokąt 2"/>
          <p:cNvSpPr/>
          <p:nvPr/>
        </p:nvSpPr>
        <p:spPr>
          <a:xfrm>
            <a:off x="1357290" y="0"/>
            <a:ext cx="593258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KUSTOSZ MUZEUM-</a:t>
            </a:r>
          </a:p>
          <a:p>
            <a:pPr algn="ctr"/>
            <a:r>
              <a:rPr lang="pl-PL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PAN ADAM KRÓL</a:t>
            </a:r>
            <a:endParaRPr lang="pl-PL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4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2"/>
          <p:cNvSpPr txBox="1">
            <a:spLocks/>
          </p:cNvSpPr>
          <p:nvPr/>
        </p:nvSpPr>
        <p:spPr>
          <a:xfrm>
            <a:off x="285721" y="0"/>
            <a:ext cx="8715436" cy="6858000"/>
          </a:xfrm>
          <a:prstGeom prst="rect">
            <a:avLst/>
          </a:prstGeom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pl-PL" sz="60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OFERTA MUZEUM:</a:t>
            </a:r>
            <a:r>
              <a:rPr lang="pl-PL" sz="6000" dirty="0">
                <a:latin typeface="+mn-lt"/>
              </a:rPr>
              <a:t> 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pl-PL" sz="1400" dirty="0"/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pl-PL" sz="1400" dirty="0"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l-PL" sz="2400" dirty="0"/>
              <a:t>K</a:t>
            </a:r>
            <a:r>
              <a:rPr lang="pl-PL" sz="2400" dirty="0" err="1">
                <a:latin typeface="+mn-lt"/>
              </a:rPr>
              <a:t>ompleks</a:t>
            </a:r>
            <a:r>
              <a:rPr lang="pl-PL" sz="2400" dirty="0">
                <a:latin typeface="+mn-lt"/>
              </a:rPr>
              <a:t> muzeum o powierzchni ok.1000 metrów kwadratowych.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l-PL" sz="2400" dirty="0">
                <a:latin typeface="+mn-lt"/>
              </a:rPr>
              <a:t>Pełna historia gazownictwa węglowego w Polsce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l-PL" sz="2400" dirty="0">
                <a:latin typeface="+mn-lt"/>
              </a:rPr>
              <a:t>Ponad 3tys. Eksponatów związanych z techniką przemysłową i gazownictwem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l-PL" sz="2400" dirty="0">
                <a:latin typeface="+mn-lt"/>
              </a:rPr>
              <a:t>Największa w Europie kolekcja ponad 600 starych gazomierzy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l-PL" sz="2400" dirty="0">
                <a:latin typeface="+mn-lt"/>
              </a:rPr>
              <a:t>Starodawne gazowe urządzenia gospodarstwa domowego, w tym m.in. :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pl-PL" sz="2400" dirty="0">
                <a:latin typeface="+mn-lt"/>
              </a:rPr>
              <a:t>	-magiel gazowy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pl-PL" sz="2400" dirty="0">
                <a:latin typeface="+mn-lt"/>
              </a:rPr>
              <a:t>	- gazowa </a:t>
            </a:r>
            <a:r>
              <a:rPr lang="pl-PL" sz="2400" dirty="0" err="1">
                <a:latin typeface="+mn-lt"/>
              </a:rPr>
              <a:t>palarka</a:t>
            </a:r>
            <a:r>
              <a:rPr lang="pl-PL" sz="2400" dirty="0">
                <a:latin typeface="+mn-lt"/>
              </a:rPr>
              <a:t> kawy z Głogówka 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pl-PL" sz="2400" dirty="0">
                <a:latin typeface="+mn-lt"/>
              </a:rPr>
              <a:t>	- lodówka i pralka gazowa 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pl-PL" sz="2400" dirty="0">
                <a:latin typeface="+mn-lt"/>
              </a:rPr>
              <a:t>	- żelazka, lokówki i kominki na gaz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pl-PL" sz="1400" dirty="0">
              <a:latin typeface="+mn-lt"/>
            </a:endParaRPr>
          </a:p>
        </p:txBody>
      </p:sp>
    </p:spTree>
  </p:cSld>
  <p:clrMapOvr>
    <a:masterClrMapping/>
  </p:clrMapOvr>
  <p:transition advTm="14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Prostokąt 1"/>
          <p:cNvSpPr>
            <a:spLocks noChangeArrowheads="1"/>
          </p:cNvSpPr>
          <p:nvPr/>
        </p:nvSpPr>
        <p:spPr bwMode="auto">
          <a:xfrm>
            <a:off x="285720" y="357166"/>
            <a:ext cx="7929563" cy="614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pl-PL" sz="2400" dirty="0"/>
              <a:t>Gazowe lampy i kinkiety:</a:t>
            </a:r>
          </a:p>
          <a:p>
            <a:pPr marL="342900" indent="-342900">
              <a:spcBef>
                <a:spcPct val="20000"/>
              </a:spcBef>
            </a:pPr>
            <a:r>
              <a:rPr lang="pl-PL" sz="2400" dirty="0"/>
              <a:t>	- uliczne, żeliwne lampy oświetleniowe </a:t>
            </a:r>
          </a:p>
          <a:p>
            <a:pPr marL="342900" indent="-342900" algn="just">
              <a:spcBef>
                <a:spcPct val="20000"/>
              </a:spcBef>
            </a:pPr>
            <a:r>
              <a:rPr lang="pl-PL" sz="2400" dirty="0"/>
              <a:t>	- lampy gazowe jednopunktowe z teleskopem </a:t>
            </a:r>
          </a:p>
          <a:p>
            <a:pPr marL="342900" indent="-342900" algn="just">
              <a:spcBef>
                <a:spcPct val="20000"/>
              </a:spcBef>
            </a:pPr>
            <a:r>
              <a:rPr lang="pl-PL" sz="2400" dirty="0"/>
              <a:t>	- żyrandole wielopunktowe</a:t>
            </a:r>
          </a:p>
          <a:p>
            <a:pPr marL="342900" indent="-342900" algn="just">
              <a:spcBef>
                <a:spcPct val="20000"/>
              </a:spcBef>
            </a:pPr>
            <a:r>
              <a:rPr lang="pl-PL" sz="2400" dirty="0"/>
              <a:t>	- pojedyncze kinkiety gazowe</a:t>
            </a:r>
          </a:p>
          <a:p>
            <a:pPr marL="342900" indent="-342900" algn="just">
              <a:spcBef>
                <a:spcPct val="20000"/>
              </a:spcBef>
              <a:buFont typeface="Arial" charset="0"/>
              <a:buChar char="•"/>
            </a:pPr>
            <a:r>
              <a:rPr lang="pl-PL" sz="2400" dirty="0"/>
              <a:t>Urządzenia Przemysłowe:</a:t>
            </a:r>
          </a:p>
          <a:p>
            <a:pPr marL="342900" indent="-342900" algn="just">
              <a:spcBef>
                <a:spcPct val="20000"/>
              </a:spcBef>
            </a:pPr>
            <a:r>
              <a:rPr lang="pl-PL" sz="2400" dirty="0"/>
              <a:t>	- piece gazownicze poziomo – retortowe</a:t>
            </a:r>
          </a:p>
          <a:p>
            <a:pPr marL="342900" indent="-342900" algn="just">
              <a:spcBef>
                <a:spcPct val="20000"/>
              </a:spcBef>
            </a:pPr>
            <a:r>
              <a:rPr lang="pl-PL" sz="2400" dirty="0"/>
              <a:t>	- chłodnice poziomo-rurowe</a:t>
            </a:r>
          </a:p>
          <a:p>
            <a:pPr marL="342900" indent="-342900" algn="just">
              <a:spcBef>
                <a:spcPct val="20000"/>
              </a:spcBef>
            </a:pPr>
            <a:r>
              <a:rPr lang="pl-PL" sz="2400" dirty="0"/>
              <a:t>	- odsmalacze koszowe</a:t>
            </a:r>
          </a:p>
          <a:p>
            <a:pPr marL="342900" indent="-342900" algn="just">
              <a:spcBef>
                <a:spcPct val="20000"/>
              </a:spcBef>
              <a:buFont typeface="Arial" charset="0"/>
              <a:buChar char="•"/>
            </a:pPr>
            <a:r>
              <a:rPr lang="pl-PL" sz="2400" dirty="0"/>
              <a:t>Płuczki amoniakalne wieżowe, naftalenowe</a:t>
            </a:r>
          </a:p>
          <a:p>
            <a:pPr marL="342900" indent="-342900" algn="just">
              <a:spcBef>
                <a:spcPct val="20000"/>
              </a:spcBef>
              <a:buFont typeface="Arial" charset="0"/>
              <a:buChar char="•"/>
            </a:pPr>
            <a:r>
              <a:rPr lang="pl-PL" sz="2400" dirty="0"/>
              <a:t>Lokomotywa parowa bez ogniowa firmy „</a:t>
            </a:r>
            <a:r>
              <a:rPr lang="pl-PL" sz="2400" dirty="0" err="1"/>
              <a:t>Chemnitzz</a:t>
            </a:r>
            <a:r>
              <a:rPr lang="pl-PL" sz="2400" dirty="0"/>
              <a:t>”</a:t>
            </a:r>
          </a:p>
          <a:p>
            <a:pPr marL="342900" indent="-342900" algn="just">
              <a:spcBef>
                <a:spcPct val="20000"/>
              </a:spcBef>
              <a:buFont typeface="Arial" charset="0"/>
              <a:buChar char="•"/>
            </a:pPr>
            <a:r>
              <a:rPr lang="pl-PL" sz="2400" dirty="0"/>
              <a:t>Silnik gazowy z 1927 roku z Cieplic</a:t>
            </a:r>
          </a:p>
          <a:p>
            <a:pPr marL="342900" indent="-342900" algn="just">
              <a:spcBef>
                <a:spcPct val="20000"/>
              </a:spcBef>
              <a:buFont typeface="Arial" charset="0"/>
              <a:buChar char="•"/>
            </a:pPr>
            <a:r>
              <a:rPr lang="pl-PL" sz="2400" dirty="0"/>
              <a:t>Prawie 100 letnie piece przepływowe ciepłej wody firmy „junkers” i </a:t>
            </a:r>
            <a:r>
              <a:rPr lang="pl-PL" sz="2400" dirty="0" err="1"/>
              <a:t>Vallant</a:t>
            </a:r>
            <a:endParaRPr lang="pl-PL" sz="2400" dirty="0"/>
          </a:p>
        </p:txBody>
      </p:sp>
    </p:spTree>
  </p:cSld>
  <p:clrMapOvr>
    <a:masterClrMapping/>
  </p:clrMapOvr>
  <p:transition advTm="14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E:\moja okolica\gazownia\IMG_56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moja okolica\gazownia\IMG_57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600200"/>
            <a:ext cx="8643938" cy="4525963"/>
          </a:xfrm>
        </p:spPr>
        <p:txBody>
          <a:bodyPr>
            <a:normAutofit fontScale="92500" lnSpcReduction="10000"/>
          </a:bodyPr>
          <a:lstStyle/>
          <a:p>
            <a:pPr algn="just" eaLnBrk="1" hangingPunct="1">
              <a:defRPr/>
            </a:pPr>
            <a:r>
              <a:rPr lang="pl-PL" sz="2400" dirty="0" smtClean="0"/>
              <a:t>Gazomierz - to przyrządy miernicze, które samoczynnie mierzą i sumują ilości przepływającego gazu. </a:t>
            </a:r>
          </a:p>
          <a:p>
            <a:pPr algn="just" eaLnBrk="1" hangingPunct="1">
              <a:buFontTx/>
              <a:buNone/>
              <a:defRPr/>
            </a:pPr>
            <a:r>
              <a:rPr lang="pl-PL" sz="2400" dirty="0" smtClean="0"/>
              <a:t>	</a:t>
            </a:r>
            <a:r>
              <a:rPr lang="pl-PL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 względem przeznaczenia gazomierze dzielą się na:</a:t>
            </a:r>
          </a:p>
          <a:p>
            <a:pPr algn="just" eaLnBrk="1" hangingPunct="1">
              <a:defRPr/>
            </a:pPr>
            <a:r>
              <a:rPr lang="pl-PL" sz="2400" dirty="0" smtClean="0"/>
              <a:t>mieszkaniowe</a:t>
            </a:r>
          </a:p>
          <a:p>
            <a:pPr algn="just" eaLnBrk="1" hangingPunct="1">
              <a:defRPr/>
            </a:pPr>
            <a:r>
              <a:rPr lang="pl-PL" sz="2400" dirty="0" smtClean="0"/>
              <a:t>przemysłowe</a:t>
            </a:r>
          </a:p>
          <a:p>
            <a:pPr algn="just" eaLnBrk="1" hangingPunct="1">
              <a:defRPr/>
            </a:pPr>
            <a:r>
              <a:rPr lang="pl-PL" sz="2400" dirty="0" smtClean="0"/>
              <a:t>produkcyjne</a:t>
            </a:r>
          </a:p>
          <a:p>
            <a:pPr algn="just" eaLnBrk="1" hangingPunct="1">
              <a:defRPr/>
            </a:pPr>
            <a:r>
              <a:rPr lang="pl-PL" sz="2400" dirty="0" smtClean="0"/>
              <a:t>kontrolne</a:t>
            </a:r>
          </a:p>
          <a:p>
            <a:pPr algn="just" eaLnBrk="1" hangingPunct="1">
              <a:defRPr/>
            </a:pPr>
            <a:r>
              <a:rPr lang="pl-PL" sz="2400" dirty="0" smtClean="0"/>
              <a:t>laboratoryjne</a:t>
            </a:r>
          </a:p>
          <a:p>
            <a:pPr algn="just" eaLnBrk="1" hangingPunct="1">
              <a:buFontTx/>
              <a:buNone/>
              <a:defRPr/>
            </a:pPr>
            <a:r>
              <a:rPr lang="pl-PL" sz="2400" dirty="0" smtClean="0"/>
              <a:t>	</a:t>
            </a:r>
            <a:r>
              <a:rPr lang="pl-PL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 względem konstrukcyjnym dzielimy je na :</a:t>
            </a:r>
          </a:p>
          <a:p>
            <a:pPr algn="just" eaLnBrk="1" hangingPunct="1">
              <a:defRPr/>
            </a:pPr>
            <a:r>
              <a:rPr lang="pl-PL" sz="2400" dirty="0" smtClean="0"/>
              <a:t>miechowe</a:t>
            </a:r>
          </a:p>
          <a:p>
            <a:pPr algn="just" eaLnBrk="1" hangingPunct="1">
              <a:defRPr/>
            </a:pPr>
            <a:r>
              <a:rPr lang="pl-PL" sz="2400" dirty="0" smtClean="0"/>
              <a:t>bębnowe</a:t>
            </a:r>
          </a:p>
          <a:p>
            <a:pPr algn="just" eaLnBrk="1" hangingPunct="1">
              <a:defRPr/>
            </a:pPr>
            <a:r>
              <a:rPr lang="pl-PL" sz="2400" dirty="0" smtClean="0"/>
              <a:t>rotorowe</a:t>
            </a:r>
          </a:p>
          <a:p>
            <a:pPr eaLnBrk="1" hangingPunct="1">
              <a:defRPr/>
            </a:pPr>
            <a:endParaRPr lang="pl-PL" sz="2000" dirty="0" smtClean="0"/>
          </a:p>
          <a:p>
            <a:pPr eaLnBrk="1" hangingPunct="1">
              <a:defRPr/>
            </a:pPr>
            <a:endParaRPr lang="pl-PL" sz="2000" dirty="0" smtClean="0"/>
          </a:p>
          <a:p>
            <a:pPr eaLnBrk="1" hangingPunct="1">
              <a:defRPr/>
            </a:pPr>
            <a:endParaRPr lang="pl-PL" sz="2000" dirty="0" smtClean="0"/>
          </a:p>
        </p:txBody>
      </p:sp>
      <p:sp>
        <p:nvSpPr>
          <p:cNvPr id="6147" name="WordArt 4"/>
          <p:cNvSpPr>
            <a:spLocks noChangeArrowheads="1" noChangeShapeType="1" noTextEdit="1"/>
          </p:cNvSpPr>
          <p:nvPr/>
        </p:nvSpPr>
        <p:spPr bwMode="auto">
          <a:xfrm>
            <a:off x="827088" y="836613"/>
            <a:ext cx="76327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l-PL" sz="3600" b="1" i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Zabytki Muzeum</a:t>
            </a:r>
          </a:p>
        </p:txBody>
      </p:sp>
    </p:spTree>
  </p:cSld>
  <p:clrMapOvr>
    <a:masterClrMapping/>
  </p:clrMapOvr>
  <p:transition advTm="14000"/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</Words>
  <Application>Microsoft Office PowerPoint</Application>
  <PresentationFormat>Pokaz na ekranie (4:3)</PresentationFormat>
  <Paragraphs>63</Paragraphs>
  <Slides>30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30</vt:i4>
      </vt:variant>
    </vt:vector>
  </HeadingPairs>
  <TitlesOfParts>
    <vt:vector size="31" baseType="lpstr">
      <vt:lpstr>Motyw pakietu Office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  <vt:lpstr>Slajd 20</vt:lpstr>
      <vt:lpstr>Slajd 21</vt:lpstr>
      <vt:lpstr>Slajd 22</vt:lpstr>
      <vt:lpstr>Slajd 23</vt:lpstr>
      <vt:lpstr>Slajd 24</vt:lpstr>
      <vt:lpstr>Slajd 25</vt:lpstr>
      <vt:lpstr>Slajd 26</vt:lpstr>
      <vt:lpstr>Slajd 27</vt:lpstr>
      <vt:lpstr>Slajd 28</vt:lpstr>
      <vt:lpstr>Slajd 29</vt:lpstr>
      <vt:lpstr>Slajd 30</vt:lpstr>
    </vt:vector>
  </TitlesOfParts>
  <Company>Ministrerstwo Edukacji Narodowej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nauczyciel061n</dc:creator>
  <cp:lastModifiedBy>nauczyciel061n</cp:lastModifiedBy>
  <cp:revision>1</cp:revision>
  <dcterms:created xsi:type="dcterms:W3CDTF">2010-04-29T10:24:13Z</dcterms:created>
  <dcterms:modified xsi:type="dcterms:W3CDTF">2010-04-29T10:24:43Z</dcterms:modified>
</cp:coreProperties>
</file>